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58" r:id="rId4"/>
    <p:sldId id="261" r:id="rId5"/>
    <p:sldId id="266" r:id="rId6"/>
    <p:sldId id="274" r:id="rId7"/>
    <p:sldId id="262" r:id="rId8"/>
    <p:sldId id="269" r:id="rId9"/>
    <p:sldId id="265" r:id="rId10"/>
    <p:sldId id="267" r:id="rId11"/>
    <p:sldId id="270" r:id="rId12"/>
    <p:sldId id="268" r:id="rId13"/>
    <p:sldId id="271" r:id="rId14"/>
    <p:sldId id="272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FA6"/>
    <a:srgbClr val="251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2800EB-740C-DD47-89D6-4EEC92C7A35D}" type="datetime1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DA94BE-4EDD-0545-A941-9D3B648072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48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5C23D7-0714-7B48-AD5D-D618381D5A7B}" type="datetime1">
              <a:rPr lang="nl-NL"/>
              <a:pPr>
                <a:defRPr/>
              </a:pPr>
              <a:t>22-11-2016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08EE62-D0AF-A148-8B4B-B075006497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692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B6E10-C25E-5943-B0AB-2D7BF31D297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58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697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0716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01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32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61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18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56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702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08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77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534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163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823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5D49-0D15-504C-A77B-1D848F87E6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 hasCustomPrompt="1"/>
          </p:nvPr>
        </p:nvSpPr>
        <p:spPr>
          <a:xfrm>
            <a:off x="4648200" y="2085608"/>
            <a:ext cx="4038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1055-D135-5C4E-BF6F-5A23F58FEF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90A6-F32E-4745-9570-A2B9770379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02785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4313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2120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8645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0703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5839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0112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584B61-B4CF-6747-804C-17E54B1EE10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89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681" r:id="rId22"/>
    <p:sldLayoutId id="2147483682" r:id="rId23"/>
    <p:sldLayoutId id="2147483683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tgers.nl/feiten-en-cijfers/seksuele-gezondheid-en-gedrag/seks-onder-je-25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ea typeface="+mj-ea"/>
              </a:rPr>
              <a:t>Relationele en Seksuele vorming</a:t>
            </a:r>
            <a:endParaRPr lang="nl-NL" dirty="0">
              <a:ea typeface="+mj-ea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22288" y="2625724"/>
            <a:ext cx="6011862" cy="178237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ea typeface="+mn-ea"/>
              </a:rPr>
              <a:t>2016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ea typeface="+mn-ea"/>
              </a:rPr>
              <a:t>Marleen Hennen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ea typeface="+mn-ea"/>
              </a:rPr>
              <a:t>Pauline Sturm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ea typeface="+mn-ea"/>
              </a:rPr>
              <a:t>Voltijd</a:t>
            </a:r>
            <a:endParaRPr lang="nl-NL" dirty="0">
              <a:ea typeface="+mn-ea"/>
            </a:endParaRPr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6B332D-9155-F145-B0C3-4FFD8E5D74CD}" type="slidenum">
              <a:rPr lang="nl-NL"/>
              <a:pPr/>
              <a:t>1</a:t>
            </a:fld>
            <a:endParaRPr lang="nl-NL"/>
          </a:p>
        </p:txBody>
      </p:sp>
      <p:sp>
        <p:nvSpPr>
          <p:cNvPr id="12293" name="Tekstvak 4"/>
          <p:cNvSpPr txBox="1">
            <a:spLocks noChangeArrowheads="1"/>
          </p:cNvSpPr>
          <p:nvPr/>
        </p:nvSpPr>
        <p:spPr bwMode="auto">
          <a:xfrm>
            <a:off x="1527175" y="6254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nl-N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14400"/>
            <a:ext cx="8229600" cy="47424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>Opleiding en school en seks</a:t>
            </a:r>
            <a:br>
              <a:rPr lang="nl-NL" sz="20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20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- 	vmbo </a:t>
            </a:r>
            <a:r>
              <a:rPr lang="nl-NL" sz="2000" dirty="0" err="1" smtClean="0">
                <a:solidFill>
                  <a:schemeClr val="tx1"/>
                </a:solidFill>
                <a:latin typeface="+mj-lt"/>
              </a:rPr>
              <a:t>lln</a:t>
            </a: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 vaker verliefd, meer verkering, vaker een relatie.</a:t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- 	jongeren met lagere opleiding hebben meer seks en met meer 	partners.</a:t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- 	vmbo 14-15 jaar 29% geslachtsgemeenschap, h/v 7%, </a:t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-	laag opgeleide jongeren minder kennis van seksualiteit, 	voortplanting en anticonceptie en vaker te maken met zwangerschap</a:t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- 	laag opgeleide jongens vaker seksueel getinte contacten op internet.</a:t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2000" dirty="0" smtClean="0">
                <a:solidFill>
                  <a:schemeClr val="tx1"/>
                </a:solidFill>
                <a:latin typeface="+mj-lt"/>
              </a:rPr>
            </a:b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- 	meer vmbo jongeren overgehaald / gedwongen tot seks dan h/v.</a:t>
            </a:r>
            <a:r>
              <a:rPr lang="nl-NL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b="1" dirty="0" smtClean="0">
                <a:solidFill>
                  <a:schemeClr val="tx1"/>
                </a:solidFill>
                <a:latin typeface="+mj-lt"/>
              </a:rPr>
            </a:br>
            <a:endParaRPr lang="nl-NL" dirty="0">
              <a:latin typeface="+mj-lt"/>
            </a:endParaRPr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10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07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14400"/>
            <a:ext cx="8229600" cy="4742481"/>
          </a:xfrm>
        </p:spPr>
        <p:txBody>
          <a:bodyPr>
            <a:normAutofit/>
          </a:bodyPr>
          <a:lstStyle/>
          <a:p>
            <a:r>
              <a:rPr lang="nl-NL" sz="1600" b="1" dirty="0" smtClean="0">
                <a:latin typeface="Arial" charset="0"/>
              </a:rPr>
              <a:t/>
            </a:r>
            <a:br>
              <a:rPr lang="nl-NL" sz="1600" b="1" dirty="0" smtClean="0">
                <a:latin typeface="Arial" charset="0"/>
              </a:rPr>
            </a:br>
            <a:r>
              <a:rPr lang="nl-NL" sz="1600" b="1" dirty="0" smtClean="0">
                <a:latin typeface="Arial" charset="0"/>
              </a:rPr>
              <a:t/>
            </a:r>
            <a:br>
              <a:rPr lang="nl-NL" sz="1600" b="1" dirty="0" smtClean="0">
                <a:latin typeface="Arial" charset="0"/>
              </a:rPr>
            </a:br>
            <a:r>
              <a:rPr lang="nl-NL" sz="1600" b="1" dirty="0" smtClean="0">
                <a:latin typeface="Arial" charset="0"/>
              </a:rPr>
              <a:t/>
            </a:r>
            <a:br>
              <a:rPr lang="nl-NL" sz="1600" b="1" dirty="0" smtClean="0">
                <a:latin typeface="Arial" charset="0"/>
              </a:rPr>
            </a:br>
            <a:r>
              <a:rPr lang="nl-NL" sz="1600" b="1" dirty="0" smtClean="0">
                <a:solidFill>
                  <a:schemeClr val="tx1"/>
                </a:solidFill>
                <a:latin typeface="+mj-lt"/>
              </a:rPr>
              <a:t>Verschillen etniciteit en seks</a:t>
            </a:r>
            <a:br>
              <a:rPr lang="nl-NL" sz="16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25% van de islamitische jongens hebben betaalde seks tegen 6% onder niet 	gelovige en christelijke jongens 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Islamitische en gelovige meisjes vaak minder ervaring met 	geslachtsgemeenschap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Ned. en Sur. Meiden zijn sterker op seks gericht dan andere meiden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Sur. en </a:t>
            </a:r>
            <a:r>
              <a:rPr lang="nl-NL" sz="1600" dirty="0" err="1" smtClean="0">
                <a:solidFill>
                  <a:schemeClr val="tx1"/>
                </a:solidFill>
                <a:latin typeface="+mj-lt"/>
              </a:rPr>
              <a:t>Ant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. meisjes beschermen zich het minst bij seks, zijn vaker positief getest 	op </a:t>
            </a:r>
            <a:r>
              <a:rPr lang="nl-NL" sz="1600" dirty="0" err="1" smtClean="0">
                <a:solidFill>
                  <a:schemeClr val="tx1"/>
                </a:solidFill>
                <a:latin typeface="+mj-lt"/>
              </a:rPr>
              <a:t>SOA’s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 en vaker ongepland zwanger.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latin typeface="+mj-lt"/>
              </a:rPr>
              <a:t/>
            </a:r>
            <a:br>
              <a:rPr lang="nl-NL" sz="1600" dirty="0" smtClean="0">
                <a:latin typeface="+mj-lt"/>
              </a:rPr>
            </a:br>
            <a:r>
              <a:rPr lang="nl-NL" sz="1600" dirty="0" smtClean="0">
                <a:latin typeface="+mj-lt"/>
              </a:rPr>
              <a:t>-	 </a:t>
            </a:r>
            <a:r>
              <a:rPr lang="nl-NL" dirty="0" smtClean="0">
                <a:latin typeface="+mj-lt"/>
              </a:rPr>
              <a:t/>
            </a:r>
            <a:br>
              <a:rPr lang="nl-NL" dirty="0" smtClean="0">
                <a:latin typeface="+mj-lt"/>
              </a:rPr>
            </a:br>
            <a:endParaRPr lang="nl-NL" dirty="0">
              <a:latin typeface="+mj-lt"/>
            </a:endParaRPr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11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07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319" y="914400"/>
            <a:ext cx="8385602" cy="4851663"/>
          </a:xfrm>
        </p:spPr>
        <p:txBody>
          <a:bodyPr>
            <a:normAutofit/>
          </a:bodyPr>
          <a:lstStyle/>
          <a:p>
            <a:r>
              <a:rPr lang="nl-NL" sz="1600" b="1" dirty="0" smtClean="0">
                <a:solidFill>
                  <a:schemeClr val="tx1"/>
                </a:solidFill>
                <a:latin typeface="+mj-lt"/>
              </a:rPr>
              <a:t>Homo- biseksualiteit</a:t>
            </a:r>
            <a:br>
              <a:rPr lang="nl-NL" sz="16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Dit is onder de totale groep 12-25 jaar nog verre van  geaccepteerd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zoenende jongens: 25% meisjes vindt dit ‘vies’ tegen 51% jongens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	zoenende meisjes: 16% van de jongens tegen 24% van de meisjes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12% jongens verbreekt vriendschap als blijkt dat vriend homo is, bij meisjes 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%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 Jongste leeftijdsgroepen, laagopgeleiden </a:t>
            </a:r>
            <a:r>
              <a:rPr lang="nl-NL" sz="1600" dirty="0" err="1" smtClean="0">
                <a:solidFill>
                  <a:schemeClr val="tx1"/>
                </a:solidFill>
                <a:latin typeface="+mj-lt"/>
              </a:rPr>
              <a:t>turkse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 en </a:t>
            </a:r>
            <a:r>
              <a:rPr lang="nl-NL" sz="1600" dirty="0" err="1" smtClean="0">
                <a:solidFill>
                  <a:schemeClr val="tx1"/>
                </a:solidFill>
                <a:latin typeface="+mj-lt"/>
              </a:rPr>
              <a:t>marokkaanse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, christelijke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en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islamitische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	groep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is erg negatief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</a:t>
            </a:r>
            <a:r>
              <a:rPr lang="nl-NL" sz="1600" dirty="0" err="1" smtClean="0">
                <a:solidFill>
                  <a:schemeClr val="tx1"/>
                </a:solidFill>
                <a:latin typeface="+mj-lt"/>
              </a:rPr>
              <a:t>homonegativiteit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 heeft weerslag op homo en biseksuele jongeren, ze willen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niet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homo zijn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	of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vinden het niet fijn</a:t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	ze komen eerder uit de kast, meerder jongeren durven het te zeggen op jonge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leeftijd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en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	erkennen </a:t>
            </a: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hun gevoelens voor seksegenoten</a:t>
            </a:r>
            <a:r>
              <a:rPr lang="nl-NL" dirty="0" smtClean="0">
                <a:latin typeface="Arial" charset="0"/>
              </a:rPr>
              <a:t/>
            </a:r>
            <a:br>
              <a:rPr lang="nl-NL" dirty="0" smtClean="0">
                <a:latin typeface="Arial" charset="0"/>
              </a:rPr>
            </a:br>
            <a:endParaRPr lang="nl-NL" dirty="0"/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12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07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14400"/>
            <a:ext cx="8229600" cy="4742481"/>
          </a:xfrm>
        </p:spPr>
        <p:txBody>
          <a:bodyPr>
            <a:normAutofit/>
          </a:bodyPr>
          <a:lstStyle/>
          <a:p>
            <a:r>
              <a:rPr lang="nl-NL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Het geven en krijgen van geld of een andere beloning voor seks</a:t>
            </a:r>
            <a: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-	</a:t>
            </a: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Zes procent van de jongens en 1% van de meisjes heeft wel eens geld of een 	andere beloning gegeven. Twee procent van de jongens en 1% van </a:t>
            </a: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de </a:t>
            </a: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meisjes </a:t>
            </a: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heeft </a:t>
            </a: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wel </a:t>
            </a: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eens </a:t>
            </a: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iets gekregen voor seks. </a:t>
            </a:r>
            <a:b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 </a:t>
            </a:r>
            <a:b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endParaRPr lang="nl-NL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13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07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14400"/>
            <a:ext cx="8229600" cy="4742481"/>
          </a:xfrm>
        </p:spPr>
        <p:txBody>
          <a:bodyPr>
            <a:normAutofit/>
          </a:bodyPr>
          <a:lstStyle/>
          <a:p>
            <a:r>
              <a:rPr lang="nl-NL" sz="1600" b="1" dirty="0" smtClean="0">
                <a:solidFill>
                  <a:schemeClr val="tx1"/>
                </a:solidFill>
                <a:latin typeface="+mj-lt"/>
              </a:rPr>
              <a:t>Seksueel gedrag op internet (2010)</a:t>
            </a:r>
            <a:br>
              <a:rPr lang="nl-NL" sz="16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Gebruik van pornosites, chatten, dating en online seks</a:t>
            </a:r>
            <a: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-	</a:t>
            </a: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Bijna 65% van de jongens en 55% van de meisjes heeft een website bezocht die 	informatie geeft over seksualiteit</a:t>
            </a:r>
            <a:b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-	internet maakt porno makkelijker toegankelijk</a:t>
            </a:r>
            <a: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  <a:br>
              <a:rPr lang="nl-NL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nl-NL" sz="1600" dirty="0" smtClean="0">
                <a:latin typeface="+mj-lt"/>
                <a:cs typeface="Arial" pitchFamily="34" charset="0"/>
              </a:rPr>
              <a:t/>
            </a:r>
            <a:br>
              <a:rPr lang="nl-NL" sz="1600" dirty="0" smtClean="0">
                <a:latin typeface="+mj-lt"/>
                <a:cs typeface="Arial" pitchFamily="34" charset="0"/>
              </a:rPr>
            </a:br>
            <a:endParaRPr lang="nl-NL" sz="1600" dirty="0">
              <a:latin typeface="+mj-lt"/>
            </a:endParaRPr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14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07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14400"/>
            <a:ext cx="8229600" cy="4742481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+mj-lt"/>
              </a:rPr>
              <a:t>Welke werkvorm kies jij in je groepje om een veilige sfeer te creëren?</a:t>
            </a:r>
            <a:endParaRPr lang="nl-NL" sz="2000" dirty="0">
              <a:latin typeface="+mj-lt"/>
            </a:endParaRPr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15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121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14400"/>
            <a:ext cx="8229600" cy="4742481"/>
          </a:xfrm>
        </p:spPr>
        <p:txBody>
          <a:bodyPr>
            <a:normAutofit/>
          </a:bodyPr>
          <a:lstStyle/>
          <a:p>
            <a:r>
              <a:rPr lang="nl-NL" sz="2000" dirty="0" smtClean="0">
                <a:latin typeface="+mj-lt"/>
              </a:rPr>
              <a:t>Welke situatie is acceptabel en welke niet?</a:t>
            </a:r>
            <a:endParaRPr lang="nl-NL" sz="2000" dirty="0">
              <a:latin typeface="+mj-lt"/>
            </a:endParaRPr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16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777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14400"/>
            <a:ext cx="8229600" cy="4742481"/>
          </a:xfrm>
        </p:spPr>
        <p:txBody>
          <a:bodyPr>
            <a:normAutofit/>
          </a:bodyPr>
          <a:lstStyle/>
          <a:p>
            <a:r>
              <a:rPr lang="nl-NL" sz="2000" smtClean="0">
                <a:latin typeface="+mj-lt"/>
              </a:rPr>
              <a:t>Huiswerk: </a:t>
            </a:r>
            <a:endParaRPr lang="nl-NL" sz="2000" dirty="0">
              <a:latin typeface="+mj-lt"/>
            </a:endParaRPr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17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119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Trek een kaartje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Wanneer je hier op wil reageren, steek je je vinger op en vertel je je vraag en antwoord.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93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Actueler dan ooit</a:t>
            </a:r>
            <a:endParaRPr lang="nl-NL" sz="2400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10" y="1825625"/>
            <a:ext cx="6587779" cy="4351338"/>
          </a:xfrm>
        </p:spPr>
      </p:pic>
      <p:sp>
        <p:nvSpPr>
          <p:cNvPr id="16388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734-F260-A44A-9AA2-D68D92E8F252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845390"/>
            <a:ext cx="8229600" cy="4727274"/>
          </a:xfrm>
        </p:spPr>
        <p:txBody>
          <a:bodyPr/>
          <a:lstStyle/>
          <a:p>
            <a:pPr>
              <a:defRPr/>
            </a:pPr>
            <a:r>
              <a:rPr lang="nl-NL" b="1" dirty="0" smtClean="0"/>
              <a:t>Praten over seksualiteit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b="1" dirty="0" smtClean="0"/>
              <a:t>Opdracht 1.</a:t>
            </a:r>
            <a:r>
              <a:rPr lang="nl-NL" dirty="0" smtClean="0"/>
              <a:t>	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Carrousel-spel: feiten en meningen, een werkvorm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voor </a:t>
            </a:r>
            <a:r>
              <a:rPr lang="nl-NL" dirty="0" smtClean="0"/>
              <a:t>in de klas.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NL" sz="5400" b="1" dirty="0" smtClean="0">
                <a:solidFill>
                  <a:schemeClr val="tx1"/>
                </a:solidFill>
                <a:latin typeface="Arial" charset="0"/>
              </a:rPr>
              <a:t>Jongeren en seks </a:t>
            </a:r>
            <a:r>
              <a:rPr lang="nl-NL" sz="5400" b="1" dirty="0" smtClean="0">
                <a:solidFill>
                  <a:schemeClr val="tx1"/>
                </a:solidFill>
                <a:latin typeface="Arial" charset="0"/>
              </a:rPr>
              <a:t>2016</a:t>
            </a:r>
            <a:r>
              <a:rPr lang="nl-NL" sz="54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5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nl-NL" sz="54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5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nl-NL" b="1" dirty="0" smtClean="0">
                <a:solidFill>
                  <a:schemeClr val="tx1"/>
                </a:solidFill>
                <a:latin typeface="Arial" charset="0"/>
              </a:rPr>
              <a:t>ontleend aan het rapport ‘Seks onder je 25</a:t>
            </a:r>
            <a:r>
              <a:rPr lang="nl-NL" b="1" baseline="30000" dirty="0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nl-NL" b="1" dirty="0" smtClean="0">
                <a:solidFill>
                  <a:schemeClr val="tx1"/>
                </a:solidFill>
                <a:latin typeface="Arial" charset="0"/>
              </a:rPr>
              <a:t> ‘</a:t>
            </a:r>
            <a:br>
              <a:rPr lang="nl-NL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nl-NL" b="1" dirty="0" err="1" smtClean="0">
                <a:solidFill>
                  <a:schemeClr val="tx1"/>
                </a:solidFill>
                <a:latin typeface="Arial" charset="0"/>
              </a:rPr>
              <a:t>rutgerswpf</a:t>
            </a:r>
            <a:endParaRPr lang="nl-NL" dirty="0"/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469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Bekijk met je buurvrouw de volgende website en beantwoord de volgende vragen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http://www.rutgers.nl/feiten-en-cijfers/seksuele-gezondheid-en-gedrag/seks-onder-je-25e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Over welke gegevens ben jij verrast? Verbaasd? En welke vind jij logisch?</a:t>
            </a:r>
          </a:p>
          <a:p>
            <a:endParaRPr lang="nl-NL" dirty="0"/>
          </a:p>
          <a:p>
            <a:r>
              <a:rPr lang="nl-NL" dirty="0" smtClean="0"/>
              <a:t>Welke gegevens zijn voor jou als docent belangrijk die jij in de les verder zou gebruiken voor je leerlingen en waarom?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73B4C-586F-704E-8AE1-5B7B506B4F9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5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26122"/>
            <a:ext cx="8229600" cy="55635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1800" b="1" dirty="0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nl-NL" sz="1800" b="1" dirty="0" smtClean="0">
                <a:solidFill>
                  <a:schemeClr val="tx1"/>
                </a:solidFill>
                <a:latin typeface="+mj-lt"/>
              </a:rPr>
              <a:t>Feitelijke verschillen </a:t>
            </a:r>
            <a:r>
              <a:rPr lang="nl-NL" sz="1800" b="1" dirty="0" smtClean="0">
                <a:solidFill>
                  <a:schemeClr val="tx1"/>
                </a:solidFill>
                <a:latin typeface="+mj-lt"/>
              </a:rPr>
              <a:t>2012-heden</a:t>
            </a:r>
            <a:r>
              <a:rPr lang="nl-NL" sz="18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18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nl-NL" sz="18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18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nl-NL" sz="1800" dirty="0" smtClean="0">
                <a:solidFill>
                  <a:schemeClr val="tx1"/>
                </a:solidFill>
                <a:latin typeface="Arial" charset="0"/>
              </a:rPr>
              <a:t>- 	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gemiddelde leeftijd zoenen, masturberen en orale seks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is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hetzelfde gebleven.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  	50% 12- 18 jarigen heeft ervaring met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geslachtsgemeenschap </a:t>
            </a:r>
            <a:r>
              <a:rPr lang="nl-NL" sz="1800" dirty="0" err="1" smtClean="0">
                <a:solidFill>
                  <a:schemeClr val="tx1"/>
                </a:solidFill>
                <a:latin typeface="+mj-lt"/>
              </a:rPr>
              <a:t>vs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 33% in 2008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  	verschillende vormen van seks is gelijk gebleven, ook leeftijd eerste keer 	geslachtsgemeenschap is hetzelfde gebleven.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  	lichte afname condoomgebruik van 77% naar 75%, pil van 37% naar 50% en  	Double </a:t>
            </a:r>
            <a:r>
              <a:rPr lang="nl-NL" sz="1800" dirty="0" err="1" smtClean="0">
                <a:solidFill>
                  <a:schemeClr val="tx1"/>
                </a:solidFill>
                <a:latin typeface="+mj-lt"/>
              </a:rPr>
              <a:t>dutch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 van 37 naar 42%.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  	toename gebruik </a:t>
            </a:r>
            <a:r>
              <a:rPr lang="nl-NL" sz="1800" dirty="0" err="1" smtClean="0">
                <a:solidFill>
                  <a:schemeClr val="tx1"/>
                </a:solidFill>
                <a:latin typeface="+mj-lt"/>
              </a:rPr>
              <a:t>morning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  <a:latin typeface="+mj-lt"/>
              </a:rPr>
              <a:t>after-pil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, 12 % van de seksuele actieve meisjes heeft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	wel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eens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deze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pil gebruikt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 	kennis over seks is matig, 40%weet niet dat je zwanger kunt worden zonder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	klaar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te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komen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  	2% van de meisjes ongepland zwanger,.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 	0,2% jongens 3,3% meisjes gedwongen tot seks en 4,7 % jongens en 13,5%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	meisjes overgehaald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tot seks</a:t>
            </a:r>
            <a:endParaRPr lang="nl-NL" sz="1800" dirty="0">
              <a:latin typeface="+mj-lt"/>
            </a:endParaRPr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07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14400"/>
            <a:ext cx="8229600" cy="47424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1600" b="1" dirty="0" smtClean="0">
                <a:solidFill>
                  <a:schemeClr val="tx1"/>
                </a:solidFill>
                <a:latin typeface="+mj-lt"/>
              </a:rPr>
              <a:t>Verschillen - overeenkomsten jongens &amp; meisjes</a:t>
            </a:r>
            <a:br>
              <a:rPr lang="nl-NL" sz="16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 	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jongens hebben meer ervaring met masturbatie dan meisjes.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 	bij 17 jaar hebben de meisjes de jongens ingehaald op alle fronten.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 	jongens zijn sterk gericht op seks, denken er vaker aan en experimenteren 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meer</a:t>
            </a: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.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	33% vinden porno leerzaam en 75% opwindend (jongens) tegen 24% en 2% 	(meisjes). 73% van de jongens heeft wel eens porno gekeken tegen 21% van de 	meisjes</a:t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800" dirty="0" smtClean="0">
                <a:solidFill>
                  <a:schemeClr val="tx1"/>
                </a:solidFill>
                <a:latin typeface="+mj-lt"/>
              </a:rPr>
            </a:br>
            <a:r>
              <a:rPr lang="nl-NL" sz="1800" dirty="0" smtClean="0">
                <a:solidFill>
                  <a:schemeClr val="tx1"/>
                </a:solidFill>
                <a:latin typeface="+mj-lt"/>
              </a:rPr>
              <a:t>-	 4 % van de meisjes onder 14 jaar hebben seks gehad met grote gevolgen op 	gebied van grensoverschrijding, bescherming tegen soa en zwangerschap </a:t>
            </a:r>
            <a:r>
              <a:rPr lang="nl-NL" sz="2000" dirty="0" smtClean="0">
                <a:solidFill>
                  <a:schemeClr val="tx1"/>
                </a:solidFill>
                <a:latin typeface="+mj-lt"/>
              </a:rPr>
              <a:t>	 </a:t>
            </a:r>
            <a:endParaRPr lang="nl-NL" dirty="0">
              <a:latin typeface="+mj-lt"/>
            </a:endParaRPr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8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07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9900" y="914400"/>
            <a:ext cx="8229600" cy="47424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1600" b="1" dirty="0" smtClean="0">
                <a:solidFill>
                  <a:schemeClr val="tx1"/>
                </a:solidFill>
                <a:latin typeface="+mj-lt"/>
              </a:rPr>
              <a:t>Verschillen - overeenkomsten jongens &amp; meisjes</a:t>
            </a:r>
            <a:br>
              <a:rPr lang="nl-NL" sz="16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nl-NL" sz="1600" b="1" dirty="0" smtClean="0">
                <a:solidFill>
                  <a:schemeClr val="tx1"/>
                </a:solidFill>
                <a:latin typeface="+mj-lt"/>
              </a:rPr>
            </a:br>
            <a:r>
              <a:rPr lang="nl-NL" sz="1600" dirty="0" smtClean="0">
                <a:solidFill>
                  <a:schemeClr val="tx1"/>
                </a:solidFill>
                <a:latin typeface="+mj-lt"/>
              </a:rPr>
              <a:t>- 	</a:t>
            </a:r>
            <a:r>
              <a:rPr lang="nl-NL" sz="1800" dirty="0" smtClean="0">
                <a:solidFill>
                  <a:schemeClr val="tx1"/>
                </a:solidFill>
              </a:rPr>
              <a:t>meisjes ervaren meer schuld- en schaamtegevoelens dan jongens.</a:t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/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>- 	beoordelen hun lichaam minder positief dan jongens.</a:t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/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>- 	zijn minder tevreden over hun geslachtsdelen dan </a:t>
            </a:r>
            <a:r>
              <a:rPr lang="nl-NL" sz="1800" dirty="0" smtClean="0">
                <a:solidFill>
                  <a:schemeClr val="tx1"/>
                </a:solidFill>
              </a:rPr>
              <a:t>jongens</a:t>
            </a:r>
            <a:r>
              <a:rPr lang="nl-NL" sz="1800" dirty="0" smtClean="0">
                <a:solidFill>
                  <a:schemeClr val="tx1"/>
                </a:solidFill>
              </a:rPr>
              <a:t>.</a:t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/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>- 	hebben meer problemen met verlangen, opwinding en klaarkomen of pijn 	</a:t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/>
            </a:r>
            <a:br>
              <a:rPr lang="nl-NL" sz="1800" dirty="0" smtClean="0">
                <a:solidFill>
                  <a:schemeClr val="tx1"/>
                </a:solidFill>
              </a:rPr>
            </a:br>
            <a:r>
              <a:rPr lang="nl-NL" sz="1800" dirty="0" smtClean="0">
                <a:solidFill>
                  <a:schemeClr val="tx1"/>
                </a:solidFill>
              </a:rPr>
              <a:t>-	meisjes eerste keer geslachtsgemeenschap als minder positief ervaren</a:t>
            </a:r>
            <a:endParaRPr lang="nl-NL" sz="1800" dirty="0"/>
          </a:p>
        </p:txBody>
      </p:sp>
      <p:sp>
        <p:nvSpPr>
          <p:cNvPr id="19459" name="Tijdelijke aanduiding voor dianumm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9EFDCB-78E0-5D4E-895C-1FDABC86BA3D}" type="slidenum">
              <a:rPr lang="nl-NL" smtClean="0"/>
              <a:pPr/>
              <a:t>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07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424</TotalTime>
  <Words>174</Words>
  <Application>Microsoft Office PowerPoint</Application>
  <PresentationFormat>Diavoorstelling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Kantoorthema</vt:lpstr>
      <vt:lpstr>Relationele en Seksuele vorming</vt:lpstr>
      <vt:lpstr>Trek een kaartje</vt:lpstr>
      <vt:lpstr>Actueler dan ooit</vt:lpstr>
      <vt:lpstr>Praten over seksualiteit   Opdracht 1.   Carrousel-spel: feiten en meningen, een werkvorm  voor in de klas.  </vt:lpstr>
      <vt:lpstr>Jongeren en seks 2016  ontleend aan het rapport ‘Seks onder je 25e ‘ rutgerswpf</vt:lpstr>
      <vt:lpstr>Bekijk met je buurvrouw de volgende website en beantwoord de volgende vragen</vt:lpstr>
      <vt:lpstr>   Feitelijke verschillen 2012-heden  -  gemiddelde leeftijd zoenen, masturberen en orale seks is hetzelfde gebleven.  -   50% 12- 18 jarigen heeft ervaring met geslachtsgemeenschap vs 33% in 2008  -   verschillende vormen van seks is gelijk gebleven, ook leeftijd eerste keer  geslachtsgemeenschap is hetzelfde gebleven.  -   lichte afname condoomgebruik van 77% naar 75%, pil van 37% naar 50% en   Double dutch van 37 naar 42%.  -   toename gebruik morning after-pil, 12 % van de seksuele actieve meisjes heeft  wel eens deze pil gebruikt  -  kennis over seks is matig, 40%weet niet dat je zwanger kunt worden zonder  klaar te komen  -   2% van de meisjes ongepland zwanger,.  -  0,2% jongens 3,3% meisjes gedwongen tot seks en 4,7 % jongens en 13,5%  meisjes overgehaald tot seks</vt:lpstr>
      <vt:lpstr>Verschillen - overeenkomsten jongens &amp; meisjes  -  jongens hebben meer ervaring met masturbatie dan meisjes.  -  bij 17 jaar hebben de meisjes de jongens ingehaald op alle fronten.  -  jongens zijn sterk gericht op seks, denken er vaker aan en experimenteren meer.  - 33% vinden porno leerzaam en 75% opwindend (jongens) tegen 24% en 2%  (meisjes). 73% van de jongens heeft wel eens porno gekeken tegen 21% van de  meisjes  -  4 % van de meisjes onder 14 jaar hebben seks gehad met grote gevolgen op  gebied van grensoverschrijding, bescherming tegen soa en zwangerschap   </vt:lpstr>
      <vt:lpstr>Verschillen - overeenkomsten jongens &amp; meisjes  -  meisjes ervaren meer schuld- en schaamtegevoelens dan jongens.  -  beoordelen hun lichaam minder positief dan jongens.  -  zijn minder tevreden over hun geslachtsdelen dan jongens.  -  hebben meer problemen met verlangen, opwinding en klaarkomen of pijn    - meisjes eerste keer geslachtsgemeenschap als minder positief ervaren</vt:lpstr>
      <vt:lpstr>Opleiding en school en seks  -  vmbo lln vaker verliefd, meer verkering, vaker een relatie.  -  jongeren met lagere opleiding hebben meer seks en met meer  partners.  -  vmbo 14-15 jaar 29% geslachtsgemeenschap, h/v 7%,   - laag opgeleide jongeren minder kennis van seksualiteit,  voortplanting en anticonceptie en vaker te maken met zwangerschap  -  laag opgeleide jongens vaker seksueel getinte contacten op internet.  -  meer vmbo jongeren overgehaald / gedwongen tot seks dan h/v. </vt:lpstr>
      <vt:lpstr>   Verschillen etniciteit en seks  - 25% van de islamitische jongens hebben betaalde seks tegen 6% onder niet  gelovige en christelijke jongens   - Islamitische en gelovige meisjes vaak minder ervaring met  geslachtsgemeenschap  - Ned. en Sur. Meiden zijn sterker op seks gericht dan andere meiden  - Sur. en Ant. meisjes beschermen zich het minst bij seks, zijn vaker positief getest  op SOA’s en vaker ongepland zwanger.  -   </vt:lpstr>
      <vt:lpstr>Homo- biseksualiteit  - Dit is onder de totale groep 12-25 jaar nog verre van  geaccepteerd  - zoenende jongens: 25% meisjes vindt dit ‘vies’ tegen 51% jongens  zoenende meisjes: 16% van de jongens tegen 24% van de meisjes  - 12% jongens verbreekt vriendschap als blijkt dat vriend homo is, bij meisjes  3%  -  Jongste leeftijdsgroepen, laagopgeleiden turkse en marokkaanse, christelijke en islamitische  groep is erg negatief  - homonegativiteit heeft weerslag op homo en biseksuele jongeren, ze willen niet homo zijn  of vinden het niet fijn  - ze komen eerder uit de kast, meerder jongeren durven het te zeggen op jonge leeftijd en  erkennen hun gevoelens voor seksegenoten </vt:lpstr>
      <vt:lpstr>Het geven en krijgen van geld of een andere beloning voor seks  - Zes procent van de jongens en 1% van de meisjes heeft wel eens geld of een  andere beloning gegeven. Twee procent van de jongens en 1% van de meisjes  heeft wel eens iets gekregen voor seks.     </vt:lpstr>
      <vt:lpstr>Seksueel gedrag op internet (2010)  Gebruik van pornosites, chatten, dating en online seks  - Bijna 65% van de jongens en 55% van de meisjes heeft een website bezocht die  informatie geeft over seksualiteit  - internet maakt porno makkelijker toegankelijk.   </vt:lpstr>
      <vt:lpstr>Welke werkvorm kies jij in je groepje om een veilige sfeer te creëren?</vt:lpstr>
      <vt:lpstr>Welke situatie is acceptabel en welke niet?</vt:lpstr>
      <vt:lpstr>Huiswerk: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ruijken</dc:creator>
  <cp:lastModifiedBy>P.J. Sturm-van Dijk</cp:lastModifiedBy>
  <cp:revision>36</cp:revision>
  <dcterms:created xsi:type="dcterms:W3CDTF">2013-11-07T21:09:23Z</dcterms:created>
  <dcterms:modified xsi:type="dcterms:W3CDTF">2016-11-22T15:14:15Z</dcterms:modified>
</cp:coreProperties>
</file>